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kGFz9AQ52BgtzVXggI/K5Xjbv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as it leads to heavy rainfall, gale wind and storm surge during the landfall.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2021 during the the second wave of coronavirus, people of our country have witnessed five cyclonic storms.</a:t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Cyclone Tauktae, Yaas, </a:t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Gulaab &amp; Shaheen </a:t>
            </a:r>
            <a:endParaRPr/>
          </a:p>
          <a:p>
            <a:pPr indent="0" lvl="2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Jawad and Several depression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Heavy rainfall, floods etc. are increasing due to the effect of climate change globally.</a:t>
            </a:r>
            <a:endParaRPr/>
          </a:p>
          <a:p>
            <a:pPr indent="-152400" lvl="1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-152400" lvl="1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Prediction, classification and hence early warnings are issued.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Large amounts of weather data  - improve training result and performance of the ML / DL model.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	Face the TC accordingly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Warn during early stages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Minimize loss of man-made structures and the environment</a:t>
            </a:r>
            <a:endParaRPr/>
          </a:p>
          <a:p>
            <a:pPr indent="-1524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1.jp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hare.streamlit.io/nsunik/cyclone_image_classification/main/app.py" TargetMode="External"/><Relationship Id="rId4" Type="http://schemas.openxmlformats.org/officeDocument/2006/relationships/hyperlink" Target="https://github.com/nsunik/cyclone_classification/blob/main/Cyclone_Image_classification_cnn-2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3.jp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18666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Cyclone Pattern Recognition &amp;</a:t>
            </a:r>
            <a:br>
              <a:rPr b="1" lang="en-US"/>
            </a:br>
            <a:r>
              <a:rPr b="1" lang="en-US"/>
              <a:t> Classification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8200103" y="4591665"/>
            <a:ext cx="295951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OJT Project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– Data Analytics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No. - 15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idx="1" type="body"/>
          </p:nvPr>
        </p:nvSpPr>
        <p:spPr>
          <a:xfrm>
            <a:off x="838200" y="935665"/>
            <a:ext cx="10515600" cy="5241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identifying the problem, we gathered data using: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Zoom Earth (zoom.earth)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EOSDIS WorldView (worldview.earthdata.nasa.gov)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Then comes Data Pre-processing: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Image Augmentation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/>
              <a:t>Used when less data is available.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/>
              <a:t>Expand the size of your dataset.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/>
              <a:t>New transformed images from original dataset - like shifting, rotating, flipping, zooming etc.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/>
              <a:t>We used Keras ImageDataGenerator library to augment our image data</a:t>
            </a:r>
            <a:endParaRPr/>
          </a:p>
          <a:p>
            <a:pPr indent="-457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/>
              <a:t>Keras ImageDataGenerator lets augment the images in real-time.</a:t>
            </a:r>
            <a:endParaRPr/>
          </a:p>
          <a:p>
            <a:pPr indent="-3302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838200" y="816077"/>
            <a:ext cx="10515600" cy="3277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Convolutional Neural Network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CNN is a Supervised type of Deep learning, used in image recognition, detection and computer vision.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CNN has multiple layers that process and extract important features from the image.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Convolution Layer(Convolution Operation)    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Pooling  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Flattening    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Fully Connected Layer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https://lh6.googleusercontent.com/riPKw34cjqqes_EBFCXLCmaBbaG8tAnwxyIG9lcXxesnEFLpXgdvZSmhR3CVbzRC5LUCqoUZchEsGJpghEhS5Abr2vms34F9CMK6T-5moFY00kQleP2vRVVnAwaxdv1l9g" id="177" name="Google Shape;17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504" y="4340457"/>
            <a:ext cx="6018028" cy="1990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PmJf2ObNMGYhmPpOsy6QYmFwKMXejYoTocdTYehJ-HxszTZ2pLw2fAJsCddT_76CebcApzGnjJ2GaAVKy1fkMfxrbwGIRO4OdEgN6av6QfUwnOqDGeKRwP4Ll2JgtOIh0A" id="178" name="Google Shape;1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14454" y="5439414"/>
            <a:ext cx="1290084" cy="10677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uHxE8ey-SBRwHYaykMv9PsqZYBENdc5izAniRieHekX7Fy4jxY55iAyYHNJJtxuZDaWD8RdtNTYT4cPvI4bpXoeJtYubClfkFLB67PJb3gyNn8utiP_ktbqdLRVqinnmOg" id="179" name="Google Shape;179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4454" y="4093534"/>
            <a:ext cx="1290084" cy="118909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 txBox="1"/>
          <p:nvPr/>
        </p:nvSpPr>
        <p:spPr>
          <a:xfrm>
            <a:off x="616688" y="4912242"/>
            <a:ext cx="16693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 Architecture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11"/>
          <p:cNvCxnSpPr>
            <a:stCxn id="179" idx="3"/>
          </p:cNvCxnSpPr>
          <p:nvPr/>
        </p:nvCxnSpPr>
        <p:spPr>
          <a:xfrm>
            <a:off x="4104538" y="4688080"/>
            <a:ext cx="828900" cy="47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11"/>
          <p:cNvCxnSpPr/>
          <p:nvPr/>
        </p:nvCxnSpPr>
        <p:spPr>
          <a:xfrm flipH="1" rot="10800000">
            <a:off x="4104538" y="5439414"/>
            <a:ext cx="828969" cy="44040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522" y="1156195"/>
            <a:ext cx="8374626" cy="14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2"/>
          <p:cNvPicPr preferRelativeResize="0"/>
          <p:nvPr/>
        </p:nvPicPr>
        <p:blipFill rotWithShape="1">
          <a:blip r:embed="rId4">
            <a:alphaModFix/>
          </a:blip>
          <a:srcRect b="43471" l="0" r="0" t="0"/>
          <a:stretch/>
        </p:blipFill>
        <p:spPr>
          <a:xfrm>
            <a:off x="936522" y="2974134"/>
            <a:ext cx="7584549" cy="313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2"/>
          <p:cNvSpPr txBox="1"/>
          <p:nvPr/>
        </p:nvSpPr>
        <p:spPr>
          <a:xfrm>
            <a:off x="8406581" y="3165987"/>
            <a:ext cx="2743200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Filters/Kernel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Stride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Padding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Maps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Activation Layers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Innovative Idea</a:t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838200" y="1825625"/>
            <a:ext cx="541511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project idea is novel idea - Cyclone Image Classification using Convolutional Neural Network.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Created our own Image Dataset.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Created our own model.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Can be used in alert system.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Enhance further studies and research.</a:t>
            </a:r>
            <a:endParaRPr sz="2400"/>
          </a:p>
        </p:txBody>
      </p:sp>
      <p:pic>
        <p:nvPicPr>
          <p:cNvPr id="196" name="Google Shape;1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8355" y="1690688"/>
            <a:ext cx="4541827" cy="373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6.googleusercontent.com/E3K53Yn4nJvt6NwQcYJ8l5JQ_IyUSwHEix7i2LqzBr8wXd5C6coTtTnipqkbf9LNEXGsKDMLUVTuSpX7GxHXlJdb9MFaihZpLF0L73eDCQAgeWc70n1mtyDxLYd_RgdLtg" id="201" name="Google Shape;2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8117" y="4109879"/>
            <a:ext cx="2414581" cy="2241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aoyr3lCQppOWKCJnYNGPH58DQtqrcpCj-3w9-zLt35byXXfj3PUUcWACLdj-AKofudr58s-qbhaa0s1hN3lhpMcnuid3PiTp4v9WTl3wVrooJSLxQbNbBkhh_kT046Ur2w"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9515" y="1480878"/>
            <a:ext cx="2413183" cy="21128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Sk7gDSMckbp1QW6zGRglVf-LfTz1JZzhO9VIpu1mb2JABuIIssCzLvGaZysDHRYWqoE89dlRT1Mfj_2eUKHIUfjeh14aUq2kd0JQdA6PPqghLQGzCzHf0mSfdEHvohoS7A" id="203" name="Google Shape;20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9827" y="4109879"/>
            <a:ext cx="2388656" cy="2091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UZUVnXiwf1bYFTi8pTMkpJXxKYEyh7wWhMccQ890RvBlMJUQiLmheUbjLNiieVxroonqyTxWxw4pzSt7jPViucrxnc0kdllJVPP3nH0LkQU2zZiOnOhKikHJ1LPjz7n96Q" id="204" name="Google Shape;20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9827" y="1480878"/>
            <a:ext cx="2334600" cy="211280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4"/>
          <p:cNvSpPr txBox="1"/>
          <p:nvPr/>
        </p:nvSpPr>
        <p:spPr>
          <a:xfrm>
            <a:off x="3139471" y="1111546"/>
            <a:ext cx="12093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Typhoon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2743200" y="3740547"/>
            <a:ext cx="21952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Tropical Depression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4"/>
          <p:cNvSpPr txBox="1"/>
          <p:nvPr/>
        </p:nvSpPr>
        <p:spPr>
          <a:xfrm>
            <a:off x="6921910" y="3740547"/>
            <a:ext cx="19467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Tropical Storm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4"/>
          <p:cNvSpPr txBox="1"/>
          <p:nvPr/>
        </p:nvSpPr>
        <p:spPr>
          <a:xfrm>
            <a:off x="6646606" y="1130095"/>
            <a:ext cx="22220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Severe Tropical Storm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4"/>
          <p:cNvSpPr txBox="1"/>
          <p:nvPr/>
        </p:nvSpPr>
        <p:spPr>
          <a:xfrm>
            <a:off x="4537587" y="460014"/>
            <a:ext cx="252197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Dataset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Results/Outcomes/Analysis</a:t>
            </a:r>
            <a:endParaRPr/>
          </a:p>
        </p:txBody>
      </p:sp>
      <p:pic>
        <p:nvPicPr>
          <p:cNvPr descr="https://lh3.googleusercontent.com/A0LSZHrjM4V6L6oAen2k_rLRKm2M_GoF5CNVuFycfVMJJBqBOvJG-YA6QWKabY90UvO3lqk6x6vs3FpvsjxZXH8AQIkVn8UJNrvS_2iwtVvB_-_qMxNz1FGmZtGRJjwd9w" id="215" name="Google Shape;2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774847"/>
            <a:ext cx="4752807" cy="3075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jYL5C7BqJNl_O9uaab2nP9sQodt9AGAGZ-smCusCoovRX9qRL76KgxnVRZjHsaaCDjwuxjSaE3F6fyZSY_EzsdQUaVaU8ZnkOXwVHpj7MbpokwLXP_BvBaTw29KA8ojf9A" id="216" name="Google Shape;21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7161" y="2815343"/>
            <a:ext cx="5269169" cy="30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5"/>
          <p:cNvSpPr txBox="1"/>
          <p:nvPr/>
        </p:nvSpPr>
        <p:spPr>
          <a:xfrm>
            <a:off x="1474838" y="1892013"/>
            <a:ext cx="427232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of cyclone data set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of Tropical Cyclone using csv/excel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5"/>
          <p:cNvSpPr txBox="1"/>
          <p:nvPr/>
        </p:nvSpPr>
        <p:spPr>
          <a:xfrm>
            <a:off x="6616225" y="2206849"/>
            <a:ext cx="31472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vs Pressure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 txBox="1"/>
          <p:nvPr>
            <p:ph idx="1" type="body"/>
          </p:nvPr>
        </p:nvSpPr>
        <p:spPr>
          <a:xfrm>
            <a:off x="838200" y="1248697"/>
            <a:ext cx="6899787" cy="49282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/>
              <a:t>Analysis of Cyclone Image Dataset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we give an image input, model can classify the class/Type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used confusion matrix to evaluate the classifier.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The diagonal elements represent the number of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points for which the predicted label is equal to the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true label, while off-diagonal elements are those 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that are mislabeled by the classifier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https://lh5.googleusercontent.com/aeoazcvjt8szIE83y7ExT6rEfMEVyaNdglkdKz3PnqUnCNcpXBDLkZo7vYSgo4cPwI9BWufWqTA4lnRRA24wGYf4UMovtvV7Tw-90L2bjuoKA9Qy8M6G8YO54Qv97nQ5rw" id="224" name="Google Shape;22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296" y="2279778"/>
            <a:ext cx="3572060" cy="2580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Limited data -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most historical weather data and satellite images are not open source.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Proper and exact dataset -   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images collected were not high resolution.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Domain knowledge -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have never worked on ML/DL projects hence, relatively newer subject.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CNN was our introduction model.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Future Enhancements/Scope</a:t>
            </a:r>
            <a:endParaRPr/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838200" y="1825625"/>
            <a:ext cx="1017392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Train the model with lots of quality images for better output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use newer models and improve the accuracy and implement the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Can be used as initial Emergency Alert system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Add features that would help coastal population estimate loss after a TC has hit.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Use of blockchain technology 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Project iterations is needed to improve the accuracy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838200" y="1671484"/>
            <a:ext cx="10515600" cy="4345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-US" sz="2400"/>
              <a:t>Streamlit App -</a:t>
            </a:r>
            <a:br>
              <a:rPr lang="en-US" sz="2400"/>
            </a:br>
            <a:r>
              <a:rPr lang="en-US" sz="2400" u="sng">
                <a:solidFill>
                  <a:schemeClr val="hlink"/>
                </a:solidFill>
                <a:hlinkClick r:id="rId3"/>
              </a:rPr>
              <a:t>https://share.streamlit.io/nsunik/cyclone_image_classification/main/app.py</a:t>
            </a:r>
            <a:br>
              <a:rPr lang="en-US" sz="2400"/>
            </a:br>
            <a:br>
              <a:rPr lang="en-US" sz="2400"/>
            </a:br>
            <a:br>
              <a:rPr lang="en-US" sz="2400"/>
            </a:br>
            <a:br>
              <a:rPr lang="en-US" sz="2400"/>
            </a:br>
            <a:r>
              <a:rPr lang="en-US" sz="2400"/>
              <a:t>Jupyter NoteBook-</a:t>
            </a:r>
            <a:br>
              <a:rPr lang="en-US" sz="2400"/>
            </a:b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https://github.com/nsunik/cyclone_classification/blob/main/Cyclone_Image_classification_cnn-2.ipynb</a:t>
            </a:r>
            <a:endParaRPr sz="2400"/>
          </a:p>
        </p:txBody>
      </p:sp>
      <p:sp>
        <p:nvSpPr>
          <p:cNvPr id="242" name="Google Shape;242;p19"/>
          <p:cNvSpPr txBox="1"/>
          <p:nvPr/>
        </p:nvSpPr>
        <p:spPr>
          <a:xfrm>
            <a:off x="838200" y="1002890"/>
            <a:ext cx="362810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 Links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Team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IBM Mentor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Ms. Tarannum Landge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Edunet Mentor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Mr. Alok Negi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Student Team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 Sunik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Dibyesh Mishra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Pradip Giri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Pranay Das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982579" y="25885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Contribution of each team member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Dibyesh – Data Collection, EDA, Model Training, Documentation.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 Sunik – ML/DL Model Training, Testing, Deployment, Documentation.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Pradip Giri – Data Collection, Dashboard creation, Deployment.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Pranay Das – Data collection, Documentation.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Background</a:t>
            </a:r>
            <a:endParaRPr/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838200" y="1520825"/>
            <a:ext cx="611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tropical cyclone (TC) is a multihazard weather phenomenon,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India is one of the most vulnerable country to tropical cyclones 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Every year on average, 2–3 tropical cyclones make landfall in India.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Most of these tropical cyclones impact the east coast of Indian states of West Bengal, Odisha, Andhra Pradesh, Tamil Nadu.</a:t>
            </a:r>
            <a:endParaRPr sz="24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3">
            <a:alphaModFix/>
          </a:blip>
          <a:srcRect b="0" l="0" r="19243" t="0"/>
          <a:stretch/>
        </p:blipFill>
        <p:spPr>
          <a:xfrm>
            <a:off x="7122301" y="2147888"/>
            <a:ext cx="4231499" cy="275527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7122300" y="4976267"/>
            <a:ext cx="4231499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http://www.cycloneoi.com/medias/images/cyclone-amphan-inde.jpg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 Statement </a:t>
            </a:r>
            <a:endParaRPr/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838200" y="1825625"/>
            <a:ext cx="617928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extreme weather events such as cyclones, storm surges etc. greatly influence the socio-economic status of India.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During this extreme events people lose lives and livelihood.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Accurate and early classifications required so that coastal population can be warned accordingly.</a:t>
            </a:r>
            <a:endParaRPr sz="2400"/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135" y="1410679"/>
            <a:ext cx="3602665" cy="202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7666074" y="3437179"/>
            <a:ext cx="36877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https://dynaimage.cdn.cnn.com/cnn/c_fill,g_auto,w_1200,h_675,ar_16:9/https%3A%2F%2Fcdn.cnn.com%2Fcnnnext%2Fdam%2Fassets%2F200521114531-07-cyclone-amphan-0521-shyamnagar.jpg</a:t>
            </a: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1135" y="3714178"/>
            <a:ext cx="3608238" cy="180411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5"/>
          <p:cNvSpPr txBox="1"/>
          <p:nvPr/>
        </p:nvSpPr>
        <p:spPr>
          <a:xfrm>
            <a:off x="7666074" y="5518297"/>
            <a:ext cx="368772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https://images.newindianexpress.com/uploads/user/imagelibrary/2019/5/11/w900X450/FANIS-RAGE.jpg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838200" y="1499191"/>
            <a:ext cx="10515600" cy="4677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aim of our project is to develop cyclone image classification model so the early classification and prediction will help understand  the severity of the cyclone so that: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people can be warned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loss of lives and livelihood  would be less,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organization can prepared well ahead to tackle the situation,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studies and research can speed up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new alert system can be effective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Proposed Solution</a:t>
            </a:r>
            <a:endParaRPr/>
          </a:p>
        </p:txBody>
      </p:sp>
      <p:sp>
        <p:nvSpPr>
          <p:cNvPr id="133" name="Google Shape;133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use of advanced reading / learning (ML / DL) technology in meteorology has greatly improved in recent years.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using CNN on satellite images of TCs and some climate data, we have tried to: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Classify and categorize according to early images.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Using historical data to train model.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in turn will help authorities be prepared beforehand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Technology Stack &amp; Requirements</a:t>
            </a:r>
            <a:endParaRPr/>
          </a:p>
        </p:txBody>
      </p:sp>
      <p:sp>
        <p:nvSpPr>
          <p:cNvPr id="139" name="Google Shape;139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Tech Stack: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Front-end: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Streamlit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Back-end: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Python(Numpy, Pandas, Keras, TensorFlow)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Hardware – Working PC, Internet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Software - Jupyter Notebook, VS Code, Microsoft Office, Kaggle, EOSDIS Worldview, Zoom Earth.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 app can be run on Windows, Mac, Linux. It has been hosted locally using Apache Tomcat.</a:t>
            </a:r>
            <a:endParaRPr/>
          </a:p>
        </p:txBody>
      </p:sp>
      <p:pic>
        <p:nvPicPr>
          <p:cNvPr descr="https://lh6.googleusercontent.com/S_tI7Vf92oO8ik_2-oLAHlTBnCQOq1PUTG9e7TbLS7LOZ93LcOZZBKEj1qKCvraDqQ1HDc-MyyPfROJqeQJs-4F-a2PjzEWBS7BF5iLdUrei030Ekug7OylXzyoBIcql0X-5Fe-c" id="140" name="Google Shape;1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3083" y="1844278"/>
            <a:ext cx="4301068" cy="107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bfDSMlcIvj8Tlu9iQ88dLoaib8XNS-et54xjTTN_qa8BMUX37hLcufLCbp_43UfX-YUaSZhhQKCcMkFboZ1XshcoCKOuw-qwer1qG30pIc_YYU1ifz191aGHR2-m4J5Nm-i5AZlm" id="141" name="Google Shape;14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1108" y="2906025"/>
            <a:ext cx="1614896" cy="12256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3RnraVy1PEAHIKtfCnOvlKUKoxQrdZuRr3cHy81Gk5yaR9I3fhGrY26_kfx0fC99fqzQ2KXzs9zHdnGFa-aZgngtwAd5b_vmcheY7xF_JeMva1-gLJ3nqlqTFl_mYDE7vQ" id="142" name="Google Shape;14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85126" y="2909880"/>
            <a:ext cx="2165282" cy="12179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pYR2nNevD-NE8J4UDKL6p4-_D9ygv32BsCcGoJal5EVmVBgXnMBimcEnMaxC9FyYhQCpQPyvr8QEfpyGr6x2XLb_y2tzu8a0mXD0KyCsQYd_HA1ofeJsMRfnLJXL9i_yyQ" id="143" name="Google Shape;14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65819" y="1921007"/>
            <a:ext cx="1053252" cy="998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"/>
          <p:cNvSpPr/>
          <p:nvPr/>
        </p:nvSpPr>
        <p:spPr>
          <a:xfrm rot="-5400000">
            <a:off x="9745134" y="2611962"/>
            <a:ext cx="1380067" cy="2480735"/>
          </a:xfrm>
          <a:prstGeom prst="flowChartOffpageConnector">
            <a:avLst/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Design</a:t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 rot="-5400000">
            <a:off x="8142816" y="2664881"/>
            <a:ext cx="1380067" cy="2374900"/>
          </a:xfrm>
          <a:prstGeom prst="flowChartOffpageConnector">
            <a:avLst/>
          </a:prstGeom>
          <a:solidFill>
            <a:srgbClr val="FBE4D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9"/>
          <p:cNvSpPr/>
          <p:nvPr/>
        </p:nvSpPr>
        <p:spPr>
          <a:xfrm rot="-5400000">
            <a:off x="6530980" y="2701920"/>
            <a:ext cx="1380067" cy="2300822"/>
          </a:xfrm>
          <a:prstGeom prst="flowChartOffpageConnector">
            <a:avLst/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9"/>
          <p:cNvSpPr/>
          <p:nvPr/>
        </p:nvSpPr>
        <p:spPr>
          <a:xfrm rot="-5400000">
            <a:off x="4707993" y="2679170"/>
            <a:ext cx="1380067" cy="2346322"/>
          </a:xfrm>
          <a:prstGeom prst="flowChartOffpageConnector">
            <a:avLst/>
          </a:prstGeom>
          <a:solidFill>
            <a:srgbClr val="FBE4D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9"/>
          <p:cNvSpPr/>
          <p:nvPr/>
        </p:nvSpPr>
        <p:spPr>
          <a:xfrm rot="-5400000">
            <a:off x="2870198" y="2671229"/>
            <a:ext cx="1380067" cy="2362203"/>
          </a:xfrm>
          <a:prstGeom prst="flowChartOffpageConnector">
            <a:avLst/>
          </a:prstGeom>
          <a:solidFill>
            <a:srgbClr val="F4B08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9"/>
          <p:cNvSpPr/>
          <p:nvPr/>
        </p:nvSpPr>
        <p:spPr>
          <a:xfrm rot="-5400000">
            <a:off x="1204384" y="2796112"/>
            <a:ext cx="1380067" cy="2112437"/>
          </a:xfrm>
          <a:prstGeom prst="flowChartOffpageConnector">
            <a:avLst/>
          </a:prstGeom>
          <a:solidFill>
            <a:srgbClr val="FBE4D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1075260" y="3401304"/>
            <a:ext cx="12446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Cyclone Patterns &amp; Classification</a:t>
            </a: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3009903" y="3252166"/>
            <a:ext cx="124460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 earth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own Dataset in Excel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Created Image dataset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4772554" y="3621497"/>
            <a:ext cx="17928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ImageDataGenerator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Augmentation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6750057" y="3559942"/>
            <a:ext cx="114458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CNN-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Sequential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8458742" y="3452220"/>
            <a:ext cx="121073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Data &amp; new data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10107617" y="3509026"/>
            <a:ext cx="12107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Streamlit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1007527" y="2304130"/>
            <a:ext cx="12446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1 -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Problem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2819394" y="2300288"/>
            <a:ext cx="12446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2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 Data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4667257" y="2300288"/>
            <a:ext cx="12446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3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6400795" y="2300288"/>
            <a:ext cx="12446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4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Modelling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8166094" y="2300288"/>
            <a:ext cx="124460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5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9759948" y="2300288"/>
            <a:ext cx="12446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Stage 6 –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2021-11-25T04:17:35Z</dcterms:created>
  <dc:creator>Prateek Vashishtha</dc:creator>
</cp:coreProperties>
</file>